
<file path=[Content_Types].xml><?xml version="1.0" encoding="utf-8"?>
<Types xmlns="http://schemas.openxmlformats.org/package/2006/content-types">
  <Default Extension="emf" ContentType="image/x-emf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65" r:id="rId3"/>
    <p:sldId id="281" r:id="rId4"/>
    <p:sldId id="294" r:id="rId5"/>
    <p:sldId id="295" r:id="rId6"/>
    <p:sldId id="301" r:id="rId7"/>
    <p:sldId id="257" r:id="rId8"/>
    <p:sldId id="282" r:id="rId9"/>
    <p:sldId id="283" r:id="rId10"/>
    <p:sldId id="284" r:id="rId11"/>
    <p:sldId id="296" r:id="rId12"/>
    <p:sldId id="297" r:id="rId13"/>
    <p:sldId id="298" r:id="rId14"/>
    <p:sldId id="305" r:id="rId15"/>
    <p:sldId id="286" r:id="rId16"/>
    <p:sldId id="287" r:id="rId17"/>
    <p:sldId id="288" r:id="rId18"/>
    <p:sldId id="299" r:id="rId19"/>
    <p:sldId id="292" r:id="rId20"/>
    <p:sldId id="289" r:id="rId21"/>
    <p:sldId id="290" r:id="rId22"/>
    <p:sldId id="291" r:id="rId23"/>
    <p:sldId id="293" r:id="rId24"/>
    <p:sldId id="300" r:id="rId25"/>
    <p:sldId id="302" r:id="rId26"/>
    <p:sldId id="261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Стиль из темы 1 - акцент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B4B98B0-60AC-42C2-AFA5-B58CD77FA1E5}" styleName="Светлый стиль 1 — акцент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1FECB4D8-DB02-4DC6-A0A2-4F2EBAE1DC90}" styleName="Средний стиль 1 — акцент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5AB1C69-6EDB-4FF4-983F-18BD219EF322}" styleName="Средний стиль 2 — акцент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478" y="7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19.02.2024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708265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19.02.2024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14090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19.02.2024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917684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19.02.2024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261069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19.02.2024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865394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19.02.2024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599310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19.02.2024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033178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19.02.2024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025473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19.02.2024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520624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19.02.2024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446839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19.02.2024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490851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5C11EB-D329-41AC-A27B-AABF4C979710}" type="datetimeFigureOut">
              <a:rPr lang="ru-RU" smtClean="0"/>
              <a:t>19.02.2024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467609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jpe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jpeg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jpg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fif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jpe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62724" y="595533"/>
            <a:ext cx="6759086" cy="1050796"/>
          </a:xfrm>
          <a:prstGeom prst="rect">
            <a:avLst/>
          </a:prstGeom>
          <a:noFill/>
        </p:spPr>
        <p:txBody>
          <a:bodyPr wrap="none" lIns="65274" tIns="32637" rIns="65274" bIns="32637" rtlCol="0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Язык программирования С++</a:t>
            </a:r>
            <a:r>
              <a:rPr 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r>
              <a:rPr lang="ru-RU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Алгоритмы и структуры данных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62724" y="4945429"/>
            <a:ext cx="8543613" cy="1912571"/>
          </a:xfrm>
          <a:prstGeom prst="rect">
            <a:avLst/>
          </a:prstGeom>
          <a:noFill/>
        </p:spPr>
        <p:txBody>
          <a:bodyPr wrap="none" lIns="65274" tIns="32637" rIns="65274" bIns="32637" rtlCol="0">
            <a:spAutoFit/>
          </a:bodyPr>
          <a:lstStyle>
            <a:defPPr>
              <a:defRPr lang="ru-RU"/>
            </a:defPPr>
            <a:lvl1pPr>
              <a:defRPr sz="2300">
                <a:solidFill>
                  <a:schemeClr val="bg1"/>
                </a:solidFill>
                <a:latin typeface="Gilroy" pitchFamily="50" charset="-52"/>
              </a:defRPr>
            </a:lvl1pPr>
          </a:lstStyle>
          <a:p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Преподаватели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ru-RU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Пысин Максим Дмитриевич, ассистент кафедры ИКТ</a:t>
            </a:r>
          </a:p>
          <a:p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Краснов Дмитрий Олегович, аспирант кафедры ИКТ</a:t>
            </a:r>
          </a:p>
          <a:p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Лобанов Алексей Владимирович, аспирант кафедры ИКТ</a:t>
            </a:r>
          </a:p>
          <a:p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Крашенинников Роман Сергеевич, аспирант кафедры ИКТ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59834" y="2703547"/>
            <a:ext cx="10272356" cy="1450906"/>
          </a:xfrm>
          <a:prstGeom prst="rect">
            <a:avLst/>
          </a:prstGeom>
          <a:noFill/>
        </p:spPr>
        <p:txBody>
          <a:bodyPr wrap="none" lIns="65274" tIns="32637" rIns="65274" bIns="32637" rtlCol="0">
            <a:spAutoFit/>
          </a:bodyPr>
          <a:lstStyle/>
          <a:p>
            <a:pPr algn="ctr"/>
            <a:r>
              <a:rPr lang="ru-RU" sz="4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Список, Стек, Очередь.</a:t>
            </a:r>
          </a:p>
          <a:p>
            <a:pPr algn="ctr"/>
            <a:r>
              <a:rPr lang="ru-RU" sz="4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Модели и особенности реализации</a:t>
            </a:r>
          </a:p>
        </p:txBody>
      </p:sp>
    </p:spTree>
    <p:extLst>
      <p:ext uri="{BB962C8B-B14F-4D97-AF65-F5344CB8AC3E}">
        <p14:creationId xmlns:p14="http://schemas.microsoft.com/office/powerpoint/2010/main" val="25394825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4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Заключение</a:t>
            </a: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Список</a:t>
            </a: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10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21104" y="1590331"/>
            <a:ext cx="10091083" cy="364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400" b="1" dirty="0">
                <a:latin typeface="Arial" panose="020B0604020202020204" pitchFamily="34" charset="0"/>
                <a:cs typeface="Arial" panose="020B0604020202020204" pitchFamily="34" charset="0"/>
              </a:rPr>
              <a:t>Преимущества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Невозможность переполнения такой структуры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Быстрота и простота операций удаления и вставки по сравнению с массивом(и простота реализации по сравнению с другими структурами)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Быстрота манипуляции списком при работе с комплексными большими объектами, так как минимизируются операции копирования самих элементов, работа видеться с указателями.</a:t>
            </a:r>
          </a:p>
          <a:p>
            <a:pPr>
              <a:lnSpc>
                <a:spcPct val="150000"/>
              </a:lnSpc>
            </a:pPr>
            <a:r>
              <a:rPr lang="ru-RU" sz="1400" b="1" dirty="0">
                <a:latin typeface="Arial" panose="020B0604020202020204" pitchFamily="34" charset="0"/>
                <a:cs typeface="Arial" panose="020B0604020202020204" pitchFamily="34" charset="0"/>
              </a:rPr>
              <a:t>Недостатки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Использование дополнительного места для хранения указателей.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Отсутствие эффективного способа обращения к произвольному элементу.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Слабая локализация данных в памяти, что делает невозможным применение процессорных векторных оптимизаций, т.е. не дает процессору сразу манипулировать группами элементов.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91039" y="4876379"/>
            <a:ext cx="1845099" cy="1845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2745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4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Модель</a:t>
            </a: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Циклические списки</a:t>
            </a: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11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21104" y="1590331"/>
            <a:ext cx="10091083" cy="698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Список может быть циклическим, в этом случае последний элемент списка указывает на первый как на свой следующий элемент. 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21102" y="3724763"/>
            <a:ext cx="1009108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Циклическим список может стать как по нашему желанию и заранее определенной необходимости, так и совершенно случайно при ошибки работы алгоритма формирования списка.</a:t>
            </a:r>
          </a:p>
          <a:p>
            <a:pPr>
              <a:lnSpc>
                <a:spcPct val="150000"/>
              </a:lnSpc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Для поиска цикла в списке требуется применить идею о гонки зайца с черепахой, в которой черепаха и заяц выходя из одной точки старта движутся с разной скоростью. Если цикла нет, то они оба прибудут в конечную точку, т.е. концу списка. С другой стороны, если цикл есть, то спустя некоторое количество посещённых узлов, они встретятся.</a:t>
            </a:r>
          </a:p>
          <a:p>
            <a:pPr>
              <a:lnSpc>
                <a:spcPct val="150000"/>
              </a:lnSpc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В случае если требуется найти число элементов от начала списка до начала цикла, иногда это называется хвостом, достаточно запустить в цикле два указателя двигающихся от начала списка и от точки встречи зайца с черепахой, их место пересечения является началом списка, а длинна хвоста равна индексу узла.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102" y="2311750"/>
            <a:ext cx="10487025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2131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Поиск цикла</a:t>
            </a: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12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609" y="1694333"/>
            <a:ext cx="11258550" cy="421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5950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Поиск длинны цикла</a:t>
            </a: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13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417" y="1437778"/>
            <a:ext cx="11249025" cy="4200525"/>
          </a:xfrm>
          <a:prstGeom prst="rect">
            <a:avLst/>
          </a:prstGeom>
        </p:spPr>
      </p:pic>
      <p:cxnSp>
        <p:nvCxnSpPr>
          <p:cNvPr id="6" name="Прямая соединительная линия 5"/>
          <p:cNvCxnSpPr>
            <a:cxnSpLocks/>
          </p:cNvCxnSpPr>
          <p:nvPr/>
        </p:nvCxnSpPr>
        <p:spPr>
          <a:xfrm>
            <a:off x="2204815" y="3332780"/>
            <a:ext cx="5541706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56378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Случайный опрос</a:t>
            </a: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14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9979B1D-6748-45E4-8CB9-644BE544A4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8794" y="1547249"/>
            <a:ext cx="5034411" cy="5034411"/>
          </a:xfrm>
          <a:prstGeom prst="rect">
            <a:avLst/>
          </a:prstGeom>
        </p:spPr>
      </p:pic>
      <p:sp>
        <p:nvSpPr>
          <p:cNvPr id="10" name="Заголовок 2">
            <a:extLst>
              <a:ext uri="{FF2B5EF4-FFF2-40B4-BE49-F238E27FC236}">
                <a16:creationId xmlns:a16="http://schemas.microsoft.com/office/drawing/2014/main" id="{E67BBD78-0A40-46F9-8807-B14906E4DA69}"/>
              </a:ext>
            </a:extLst>
          </p:cNvPr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SURVEY.MUCTR.RU</a:t>
            </a:r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74367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4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Модель</a:t>
            </a: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Стек</a:t>
            </a: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15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21104" y="1590331"/>
            <a:ext cx="7976533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400" b="1" dirty="0">
                <a:latin typeface="Arial" panose="020B0604020202020204" pitchFamily="34" charset="0"/>
                <a:cs typeface="Arial" panose="020B0604020202020204" pitchFamily="34" charset="0"/>
              </a:rPr>
              <a:t>Стек сам по себе является частным случаем списка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, поэтому часто его реализация является просто модификацией над уже существующими в библиотеке типом списка, которая просто запрещает доступ к определенным операциям, и добавляя новую.</a:t>
            </a:r>
          </a:p>
          <a:p>
            <a:pPr>
              <a:lnSpc>
                <a:spcPct val="150000"/>
              </a:lnSpc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Стек реализует идею звучащую седлающим образом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: “</a:t>
            </a:r>
            <a:r>
              <a:rPr lang="ru-RU" sz="1400" b="1" dirty="0">
                <a:latin typeface="Arial" panose="020B0604020202020204" pitchFamily="34" charset="0"/>
                <a:cs typeface="Arial" panose="020B0604020202020204" pitchFamily="34" charset="0"/>
              </a:rPr>
              <a:t>Последний пришел – первый ушел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</a:p>
          <a:p>
            <a:pPr>
              <a:lnSpc>
                <a:spcPct val="150000"/>
              </a:lnSpc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Каждый элемент стека состоит из </a:t>
            </a:r>
            <a:r>
              <a:rPr lang="ru-RU" sz="1400" b="1" dirty="0">
                <a:latin typeface="Arial" panose="020B0604020202020204" pitchFamily="34" charset="0"/>
                <a:cs typeface="Arial" panose="020B0604020202020204" pitchFamily="34" charset="0"/>
              </a:rPr>
              <a:t>поля хранящего значение элемента стека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, и </a:t>
            </a:r>
            <a:r>
              <a:rPr lang="ru-RU" sz="1400" b="1" dirty="0">
                <a:latin typeface="Arial" panose="020B0604020202020204" pitchFamily="34" charset="0"/>
                <a:cs typeface="Arial" panose="020B0604020202020204" pitchFamily="34" charset="0"/>
              </a:rPr>
              <a:t>поле указателя на следующий элемент стека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. Это соответствует однонаправленному списку, однако в отличии от него, начало стека является его же и концом.</a:t>
            </a:r>
          </a:p>
          <a:p>
            <a:pPr>
              <a:lnSpc>
                <a:spcPct val="150000"/>
              </a:lnSpc>
            </a:pPr>
            <a:endParaRPr 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Хорошей иллюстрацией принципа работы стека является стопка блинов. Когда мы печем блины, первый блин мы кладем на пустую тарелку, каждый последующий блин кладется поверх предыдущего и увеличивает объем всей стопки. Когда же придет время употребить блины, мы не будем поднимать всю стопку, что бы взять первый. Мы возьмем самый верхний блин, соответственно приготовленный последним, и пойдем по стопке вниз, до тех пор пока не дойдем до самого первого, после которого останется только пустая тарелка.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7637" y="1984919"/>
            <a:ext cx="2114550" cy="4238625"/>
          </a:xfrm>
          <a:prstGeom prst="rect">
            <a:avLst/>
          </a:prstGeom>
        </p:spPr>
      </p:pic>
      <p:pic>
        <p:nvPicPr>
          <p:cNvPr id="7170" name="Picture 2" descr="Какой стек?, Мем Какой пацан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2101" y="55873"/>
            <a:ext cx="2187299" cy="1678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7474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4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Вставка</a:t>
            </a: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Стек</a:t>
            </a: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16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21105" y="1744457"/>
            <a:ext cx="4450671" cy="39303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Как правило эта операция называется 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push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Алгоритм вставки выглядит следующим образом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Получаем новое значение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Создаем новый элемент стека с полями значения и указателя на последующий элемент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Присваиваем значение к полю значения.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Присваиваем к указателю на последующий элемент указатель на текущий первый элемент стека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Присваиваем к указателю на текущий первый элемент, указатель на </a:t>
            </a:r>
            <a:r>
              <a:rPr lang="ru-RU" sz="1400" dirty="0" err="1">
                <a:latin typeface="Arial" panose="020B0604020202020204" pitchFamily="34" charset="0"/>
                <a:cs typeface="Arial" panose="020B0604020202020204" pitchFamily="34" charset="0"/>
              </a:rPr>
              <a:t>новосозданный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 элемент</a:t>
            </a: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9359" y="1590331"/>
            <a:ext cx="6781800" cy="423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968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4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Удаление</a:t>
            </a: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Стек</a:t>
            </a: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17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30630" y="2558237"/>
            <a:ext cx="445067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Как правило эта операция называется 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pop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Алгоритм удаления выглядит следующим образом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Берем первый(верхний) элемент стека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В указатель на верхний элемент стека записываем значение поля указателя на следующий элемент взятое из удаляемого первого элемента  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Возвращаем значение удаленного элемента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0423" y="1777753"/>
            <a:ext cx="5838825" cy="423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1304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4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Модель и операции</a:t>
            </a: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Стек на массиве</a:t>
            </a: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18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0948" y="1437778"/>
            <a:ext cx="9258300" cy="471487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30630" y="1547249"/>
            <a:ext cx="6501662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Стек можно организовать на статическом или динамическом массиве, дополнительно для которого следует хранить индекс элемента являющегося верхом массива.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30631" y="3410655"/>
            <a:ext cx="4886506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При этом для добавления элемента в стек нужно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Прибавить к значению номеру верхнего элемента единицу.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Установить вставляемое значение в ячейку верхнего элемента.</a:t>
            </a:r>
          </a:p>
          <a:p>
            <a:pPr>
              <a:lnSpc>
                <a:spcPct val="150000"/>
              </a:lnSpc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При удалении нужно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Получить значение текущего верхнего элемента.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Отнять от значения номера верхнего элемента единицу.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Вернуть ранее изъятое значение.</a:t>
            </a:r>
          </a:p>
        </p:txBody>
      </p:sp>
    </p:spTree>
    <p:extLst>
      <p:ext uri="{BB962C8B-B14F-4D97-AF65-F5344CB8AC3E}">
        <p14:creationId xmlns:p14="http://schemas.microsoft.com/office/powerpoint/2010/main" val="17528925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4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Использование</a:t>
            </a: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Стек</a:t>
            </a: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19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21105" y="1750323"/>
            <a:ext cx="7401940" cy="42934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В каких ситуациях можно использовать стек?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Например, в работе компьютера стек используется для хранения последовательности рекурсивного вызова функций, именно благодаря этому рекурсия работает так как она работает.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Так же стек можно использовать для описание ситуаций в которых нам нужно работать с наиболее актуальными по времени данными, но при этом иногда необходимо перебирать их все.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При помощи стека можно организовать работу интерпретатора математических выражений, постепенно разбирая их на все более малые кусочки.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Стеком часто используется при синтаксическом анализе каких либо текстовых материалов или языков программирования. Так же текстовые редакторы использует стек для работы со скобками, а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html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400" dirty="0" err="1">
                <a:latin typeface="Arial" panose="020B0604020202020204" pitchFamily="34" charset="0"/>
                <a:cs typeface="Arial" panose="020B0604020202020204" pitchFamily="34" charset="0"/>
              </a:rPr>
              <a:t>парсеры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использует стек для </a:t>
            </a:r>
            <a:r>
              <a:rPr lang="ru-RU" sz="1400" dirty="0" err="1">
                <a:latin typeface="Arial" panose="020B0604020202020204" pitchFamily="34" charset="0"/>
                <a:cs typeface="Arial" panose="020B0604020202020204" pitchFamily="34" charset="0"/>
              </a:rPr>
              <a:t>парсинга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 структуры вложенных тегов. </a:t>
            </a:r>
          </a:p>
        </p:txBody>
      </p:sp>
      <p:pic>
        <p:nvPicPr>
          <p:cNvPr id="4098" name="Picture 2" descr="я человек простой вижу операнд - кладу его в стек, Мем Я человек простой -  Рисовач .Ру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3301" y="2755307"/>
            <a:ext cx="3473588" cy="2283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78448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2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pic>
        <p:nvPicPr>
          <p:cNvPr id="1026" name="Picture 2" descr="Ah, shit, here we go again» — апрельский мем от Си-Джея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4198" y="756112"/>
            <a:ext cx="9503604" cy="5345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3552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4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Модель</a:t>
            </a: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Очередь</a:t>
            </a: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20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21104" y="1590331"/>
            <a:ext cx="7976533" cy="4939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400" b="1" dirty="0">
                <a:latin typeface="Arial" panose="020B0604020202020204" pitchFamily="34" charset="0"/>
                <a:cs typeface="Arial" panose="020B0604020202020204" pitchFamily="34" charset="0"/>
              </a:rPr>
              <a:t>Очередь, как и стек является частным случаем списка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, т.е. так же как и стек как правило просто надстройкой над базовой реализацией списка, которая просто запрещает доступ к определенным операциям, и добавляя новые.</a:t>
            </a:r>
          </a:p>
          <a:p>
            <a:pPr>
              <a:lnSpc>
                <a:spcPct val="150000"/>
              </a:lnSpc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Очередь реализует следующую идею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: “</a:t>
            </a:r>
            <a:r>
              <a:rPr lang="ru-RU" sz="1400" b="1" dirty="0">
                <a:latin typeface="Arial" panose="020B0604020202020204" pitchFamily="34" charset="0"/>
                <a:cs typeface="Arial" panose="020B0604020202020204" pitchFamily="34" charset="0"/>
              </a:rPr>
              <a:t>Первый пришел – Первый ушел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</a:p>
          <a:p>
            <a:pPr>
              <a:lnSpc>
                <a:spcPct val="150000"/>
              </a:lnSpc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Каждый элемент очереди состоит из </a:t>
            </a:r>
            <a:r>
              <a:rPr lang="ru-RU" sz="1400" b="1" dirty="0">
                <a:latin typeface="Arial" panose="020B0604020202020204" pitchFamily="34" charset="0"/>
                <a:cs typeface="Arial" panose="020B0604020202020204" pitchFamily="34" charset="0"/>
              </a:rPr>
              <a:t>поля хранящего значение элемента очереди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, и </a:t>
            </a:r>
            <a:r>
              <a:rPr lang="ru-RU" sz="1400" b="1" dirty="0">
                <a:latin typeface="Arial" panose="020B0604020202020204" pitchFamily="34" charset="0"/>
                <a:cs typeface="Arial" panose="020B0604020202020204" pitchFamily="34" charset="0"/>
              </a:rPr>
              <a:t>поле указателя на следующий элемент очереди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. Это соответствует однонаправленному списку, во всех отношениях, за исключением того, что извлекать значения из очереди можно только с одной стороны, причем не важно с какой, но при этом добавлять можно будет только в противоположную от места извлечения сторону.</a:t>
            </a:r>
          </a:p>
          <a:p>
            <a:pPr>
              <a:lnSpc>
                <a:spcPct val="150000"/>
              </a:lnSpc>
            </a:pPr>
            <a:endParaRPr 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Хорошей иллюстрацией принципа работы очереди является очередь в магазин. Когда мы подходим к кассе магазина мы уже видим некоторое количество людей, и не можем встать в нее перед этими людьми. Мы находим последнего, встаем за ним, а все приходящие за нами будут вставать после нас, и обслужат их после нас, так же как нас не обслужат раньше тех кто стоит перед нами.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6168" y="1281870"/>
            <a:ext cx="2114550" cy="5248275"/>
          </a:xfrm>
          <a:prstGeom prst="rect">
            <a:avLst/>
          </a:prstGeom>
        </p:spPr>
      </p:pic>
      <p:pic>
        <p:nvPicPr>
          <p:cNvPr id="5122" name="Picture 2" descr="Очередь , Мем Губка Боб воображение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2272" y="143928"/>
            <a:ext cx="1750729" cy="1446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93398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4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Вставка</a:t>
            </a: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Очередь</a:t>
            </a: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21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30630" y="1886067"/>
            <a:ext cx="445067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Алгоритм вставки выглядит следующим образом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Получаем новое значение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Создаем новый элемент очереди с полями значения и указателя на последующий элемент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Присваиваем значение к полю значения.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Присваиваем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у текущего последнего элемента в очереди к указателю на последующий элемент указатель на </a:t>
            </a:r>
            <a:r>
              <a:rPr lang="ru-RU" sz="1400" dirty="0" err="1">
                <a:latin typeface="Arial" panose="020B0604020202020204" pitchFamily="34" charset="0"/>
                <a:cs typeface="Arial" panose="020B0604020202020204" pitchFamily="34" charset="0"/>
              </a:rPr>
              <a:t>новосозданный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 элемент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Присваиваем к указателю на текущий конечный элемент, указатель на </a:t>
            </a:r>
            <a:r>
              <a:rPr lang="ru-RU" sz="1400" dirty="0" err="1">
                <a:latin typeface="Arial" panose="020B0604020202020204" pitchFamily="34" charset="0"/>
                <a:cs typeface="Arial" panose="020B0604020202020204" pitchFamily="34" charset="0"/>
              </a:rPr>
              <a:t>новосозданный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 элемент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2698" y="1295219"/>
            <a:ext cx="6686550" cy="524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6151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4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Удаление</a:t>
            </a: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Очередь</a:t>
            </a: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22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30630" y="2566267"/>
            <a:ext cx="4450671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Алгоритм удаления выглядит следующим образом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Берем первый(верхний) элемент очереди</a:t>
            </a: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Сохраняем значение взятого элемента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Записываем значение поля указателя на следующий элемент у взятого элемента в переменную указателя на текущий первый элемент списка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Удаляем взятый элемент очереди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Возвращаем сохраненное ранее значение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3848" y="1437777"/>
            <a:ext cx="5105400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934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4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Использование</a:t>
            </a: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Очередь</a:t>
            </a: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23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30630" y="2073489"/>
            <a:ext cx="10091084" cy="364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В каких ситуациях можно использовать очередь?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Очереди подходят под описания множества жизненных ситуаций в которых требуется соблюдения честного порядка обработки каких либо агентов, данных или ситуаций, таких как моделирования поведения покупателей, банковские и биржевые операции, моделирование трафика чего либо.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В компьютерной технике очереди используются для описания порядка предоставления процессорного времени различным программам которые мы запускаем.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Во многих языках программирования и Фреймворках используется модель событий, которые так же могут иметь очередность выполнения.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Один из часто используемых паттернов проектирования это конвейер обработки данных, который можно представить как очередь использования функций на какой либо набор данных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146" name="Picture 2" descr="Обработка миллионов событий в сутки при помощи каскадов очередей / Блог  компании ManyChat / Хабр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1778" y="64546"/>
            <a:ext cx="3957622" cy="2072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26834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4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Модель</a:t>
            </a: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Очередь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через 2 стека</a:t>
            </a: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24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21104" y="1590331"/>
            <a:ext cx="10091084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Очередь можно реализовать через 2 стека, при этом левый стек всегда используется для операции вставки, а правый стек для операции изъятия. При попытке изъять из пустого правого стека, все элементы левого помещаются в правый, таким образом подвергаясь инверсии порядка.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104" y="2877602"/>
            <a:ext cx="10576133" cy="3530839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3282" y="4648911"/>
            <a:ext cx="2529556" cy="1759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2652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4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Модель</a:t>
            </a: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Итератор</a:t>
            </a: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25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21104" y="1590331"/>
            <a:ext cx="10091084" cy="4939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Итератором называют паттерн проектирования, который позволяет последовательно проверять все элементы коллекции для которых это возможно. Примерами итераторов можно назвать указатель (для низкоуровневых языков программирования) или курсоры (для базы данных).</a:t>
            </a:r>
          </a:p>
          <a:p>
            <a:pPr>
              <a:lnSpc>
                <a:spcPct val="150000"/>
              </a:lnSpc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Главное предназначение итераторов заключается в предоставлении возможности пользователю обращаться к любому элементу контейнера при сокрытии внутренней структуры контейнера от пользователя.</a:t>
            </a:r>
          </a:p>
          <a:p>
            <a:pPr>
              <a:lnSpc>
                <a:spcPct val="150000"/>
              </a:lnSpc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Дополнительные возможности итераторов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Индексация не подходит для некоторых структур данных (например, список или дерево).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Итераторы предоставляют возможность последовательного перебора любых структур данных.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Итераторы могут предоставлять дополнительные возможности при навигации по элементам. </a:t>
            </a:r>
            <a:b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Например, проверку отсутствия пропусков элементов или защиту от повторного перебора.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Некоторые контейнеры могут предоставлять возможность модифицировать свои объекты </a:t>
            </a:r>
            <a:b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без влияния на сам итератор.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В некоторых языках при помощи итераторов можно генерировать последовательные структуры данных, называя это генераторами, через множественный возврат результатов работы функции.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8929" y="3197776"/>
            <a:ext cx="2072230" cy="2072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6892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823331" y="3149823"/>
            <a:ext cx="4545339" cy="558354"/>
          </a:xfrm>
          <a:prstGeom prst="rect">
            <a:avLst/>
          </a:prstGeom>
          <a:noFill/>
        </p:spPr>
        <p:txBody>
          <a:bodyPr wrap="none" lIns="65274" tIns="32637" rIns="65274" bIns="32637" rtlCol="0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Спасибо за внимание</a:t>
            </a:r>
          </a:p>
        </p:txBody>
      </p:sp>
    </p:spTree>
    <p:extLst>
      <p:ext uri="{BB962C8B-B14F-4D97-AF65-F5344CB8AC3E}">
        <p14:creationId xmlns:p14="http://schemas.microsoft.com/office/powerpoint/2010/main" val="23230927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Классификация структур</a:t>
            </a: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3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21105" y="1876061"/>
            <a:ext cx="10091083" cy="364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Контейнеры подразделяются на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Последовательные – элементы в структуре следуют друг за другом и расположены последовательно, например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 массивы, списки, очереди и т.д.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Ассоциативные – элементы в структуре располагаются по какому либо правилу, а не последовательно, например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словари, </a:t>
            </a:r>
            <a:r>
              <a:rPr lang="ru-RU" sz="1400" dirty="0" err="1">
                <a:latin typeface="Arial" panose="020B0604020202020204" pitchFamily="34" charset="0"/>
                <a:cs typeface="Arial" panose="020B0604020202020204" pitchFamily="34" charset="0"/>
              </a:rPr>
              <a:t>хеш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 таблицы, множества.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Альтернативно, все структуры данных классифицируются на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Смежные структуры данных – структуры, элементы которых </a:t>
            </a:r>
            <a:r>
              <a:rPr lang="ru-RU" sz="1400" dirty="0" err="1">
                <a:latin typeface="Arial" panose="020B0604020202020204" pitchFamily="34" charset="0"/>
                <a:cs typeface="Arial" panose="020B0604020202020204" pitchFamily="34" charset="0"/>
              </a:rPr>
              <a:t>храняться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 в памяти компьютера располагаясь друг за другом, например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массивы, </a:t>
            </a:r>
            <a:r>
              <a:rPr lang="ru-RU" sz="1400" dirty="0" err="1">
                <a:latin typeface="Arial" panose="020B0604020202020204" pitchFamily="34" charset="0"/>
                <a:cs typeface="Arial" panose="020B0604020202020204" pitchFamily="34" charset="0"/>
              </a:rPr>
              <a:t>хеш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 таблицы.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Связные структуры данных – структуры, элементы которых хранятся в отдельных, обособленных друг от друга, областях памяти и связаны друг с другом указателями, например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списки, деревья, графы.</a:t>
            </a:r>
          </a:p>
        </p:txBody>
      </p:sp>
    </p:spTree>
    <p:extLst>
      <p:ext uri="{BB962C8B-B14F-4D97-AF65-F5344CB8AC3E}">
        <p14:creationId xmlns:p14="http://schemas.microsoft.com/office/powerpoint/2010/main" val="32669650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4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Модель</a:t>
            </a: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Массив</a:t>
            </a: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4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21104" y="1590331"/>
            <a:ext cx="1009108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Массив является основной, типичной и классической структурой данных смежного типа. Он предполагает последовательный доступ к элементам его составляющим и их последовательное взаиморасположение.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21103" y="3208396"/>
            <a:ext cx="1009108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Исходя из такого взаимного расположения мы всегда можем за 1 операцию получить доступ к любому элементу массива, так как их взаимное положение строго известно, с другой стороны, в случае добавления нового элемента не в конец массива, потребуется провести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N -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 операция перестановки, если массив можно просто удлинить, и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N 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операций если его нужно копировать.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endParaRPr 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6127" y="2534163"/>
            <a:ext cx="6105525" cy="390525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5126" y="4292463"/>
            <a:ext cx="6867525" cy="2200275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8996" y="4494201"/>
            <a:ext cx="2186379" cy="1821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1529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4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Модель</a:t>
            </a: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Динамический массив</a:t>
            </a: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5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21104" y="1590331"/>
            <a:ext cx="1009108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Обычно массив является статической структурой, и содержит не более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N 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элементов заявленных у него вначале работы с ним. С другой стороны, данное ограничение не всегда отвечает требованиям работы программы, так как мы можем не знать точный его размер. В этом случае мы можем использовать идею удвоения его размера при превышении его размера.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726109" y="3127879"/>
            <a:ext cx="818607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Всякий раз когда нам требуется добавить новый элемент в уже полный массив мы создаем новый, с длинной ровно в 2 раза больше предыдущего и копируем все предыдущие элементы в новый массив, уничтожая старый.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В этом случае мы получим быстрый произвольный доступ с определенным шансом встретить худший случай удвоения при добавлении нового элемента.</a:t>
            </a: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484" y="3306562"/>
            <a:ext cx="6105525" cy="26765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4693402" y="4620195"/>
                <a:ext cx="4988545" cy="79194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lg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f>
                            <m:fPr>
                              <m:type m:val="skw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</m:den>
                          </m:f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lg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  <m:e>
                          <m:f>
                            <m:fPr>
                              <m:type m:val="skw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</m:den>
                          </m:f>
                        </m:e>
                      </m:nary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𝑛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type m:val="skw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</m:den>
                          </m:f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3402" y="4620195"/>
                <a:ext cx="4988545" cy="79194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/>
          <p:cNvSpPr txBox="1"/>
          <p:nvPr/>
        </p:nvSpPr>
        <p:spPr>
          <a:xfrm>
            <a:off x="7187674" y="5519464"/>
            <a:ext cx="3930405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Исходя из формулы элементы перемещаются в среднем 2 раза в массиве, а временная сложность управления им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O(n)</a:t>
            </a:r>
            <a:endParaRPr 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06851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4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Особенности</a:t>
            </a: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Динамический массив</a:t>
            </a: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6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21104" y="1590331"/>
            <a:ext cx="10638806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Для массивов с возможностью динамического изменения размера при реализации приходится находить «золотую середину» между несколькими противоречивыми требованиями.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Эффективность по памяти — реализация не должна приводить к существенному перерасходу памяти.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Эффективность по производительности, которая включает в себя: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минимальные накладные расходы на изменение размера массива;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сохранение, по возможности, константного времени доступа на чтение/запись к элементам массива.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Совместимость с обычными статическими массивами на низком уровне. </a:t>
            </a:r>
          </a:p>
          <a:p>
            <a:pPr>
              <a:lnSpc>
                <a:spcPct val="150000"/>
              </a:lnSpc>
            </a:pPr>
            <a:endParaRPr 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Общий алгоритм создания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Под массив выделяется фрагмент ОЗУ, размер которого больше требуемого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Команда увеличения размера массива, если новый размер не превышает ёмкости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меняем счетчик)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Команда увеличения размера, в которой новый размер превышает ёмкость (меняем размер)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Команда уменьшения размера массива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Во многих учебниках используют значение 2 для изменения размера, но в реализации </a:t>
            </a:r>
            <a:r>
              <a:rPr lang="ru-RU" sz="1400" dirty="0" err="1">
                <a:latin typeface="Arial" panose="020B0604020202020204" pitchFamily="34" charset="0"/>
                <a:cs typeface="Arial" panose="020B0604020202020204" pitchFamily="34" charset="0"/>
              </a:rPr>
              <a:t>ArrayList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 языка  Java используется коэффициент 3/2, в некоторых других случаях используют 9/8.</a:t>
            </a: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21563" y="3654840"/>
            <a:ext cx="2381250" cy="192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8182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4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Модель</a:t>
            </a: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Список</a:t>
            </a: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7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21104" y="1590331"/>
            <a:ext cx="1009108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Список это структура данных, в которой каждый элемент связан с одним из своих соседних элементов, для однонаправленного списка это следующий элемент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630" y="2445664"/>
            <a:ext cx="10325100" cy="781050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103" y="3719110"/>
            <a:ext cx="10315575" cy="77152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821103" y="3208396"/>
            <a:ext cx="1009108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Для двунаправленного списка это следующий и предыдущий элемент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21102" y="4667527"/>
            <a:ext cx="10091083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Структура одного элемента списка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</a:p>
          <a:p>
            <a:pPr>
              <a:lnSpc>
                <a:spcPct val="150000"/>
              </a:lnSpc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Двунаправленный – поле указателя на предыдущий, поле значения, поле указателя на последующий</a:t>
            </a:r>
          </a:p>
          <a:p>
            <a:pPr>
              <a:lnSpc>
                <a:spcPct val="150000"/>
              </a:lnSpc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Однонаправленный – поле значения элемента, поле указателя на последующий</a:t>
            </a:r>
          </a:p>
          <a:p>
            <a:pPr>
              <a:lnSpc>
                <a:spcPct val="150000"/>
              </a:lnSpc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Имея такую структуру список позволяет легко проводить операции вставки и удаления, так же в зависимости от реализации списки могут поддерживать обращения по индексу, хотя в базовой модели такого не предполагается.</a:t>
            </a:r>
          </a:p>
        </p:txBody>
      </p:sp>
      <p:pic>
        <p:nvPicPr>
          <p:cNvPr id="2050" name="Picture 2" descr="ИЗИ, Мем Шел бы ты отсюда петушок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0655" y="4644825"/>
            <a:ext cx="1840125" cy="1534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82045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4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Вставка</a:t>
            </a: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Список</a:t>
            </a: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8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21104" y="1590331"/>
            <a:ext cx="1009108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Вне зависимости о того, является ли список двунаправленным или однонаправленным, для вставки элемента алгоритм будет выглядеть так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Получить номер (или, чаще всего, итератор) элемента после которого производиться вставка.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Получить вставляемое значение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Создать новый объект элемента списка с полем значения нужного типа и полем указателя на следующий элемент.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Записать в поле значения нового объекта вставляемое значение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Записать в поле указателя на следующий элемент поставить значение аналогичного поля после которого производиться вставка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 У элемента, после которого производиться вставка, поменять значения поля указателя на следующий элемент на указатель на </a:t>
            </a:r>
            <a:r>
              <a:rPr lang="ru-RU" sz="1400" dirty="0" err="1">
                <a:latin typeface="Arial" panose="020B0604020202020204" pitchFamily="34" charset="0"/>
                <a:cs typeface="Arial" panose="020B0604020202020204" pitchFamily="34" charset="0"/>
              </a:rPr>
              <a:t>новосозданный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 элемент списка</a:t>
            </a:r>
          </a:p>
          <a:p>
            <a:pPr>
              <a:lnSpc>
                <a:spcPct val="150000"/>
              </a:lnSpc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Для двунаправленного списка добавляются аналогичные действия с указателем на предыдущий элемент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endParaRPr 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630" y="5185245"/>
            <a:ext cx="10315575" cy="143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4367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4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Удаление</a:t>
            </a: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Список</a:t>
            </a: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9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21104" y="1590331"/>
            <a:ext cx="10091083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Вне зависимости о того, является ли список двунаправленным или однонаправленным, для удаления элемента алгоритм будет выглядеть так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Получить номер (или, чаще всего, итератор) элемента который подлежит удалению из списка.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Найти элемент предшествующий удаляемому элементу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Сохранить значение поля указателя на последующий элемент удаляемого элемента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Вставить в поле указателя на последующий элемент предшествующего удаляемому элементу сохраненное значение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Удалить элемент</a:t>
            </a:r>
          </a:p>
          <a:p>
            <a:pPr>
              <a:lnSpc>
                <a:spcPct val="150000"/>
              </a:lnSpc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Для двунаправленного списка добавляются аналогичные действия с указателем на предыдущий элемент.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630" y="4980458"/>
            <a:ext cx="10315575" cy="92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479117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1539</TotalTime>
  <Words>2211</Words>
  <Application>Microsoft Office PowerPoint</Application>
  <PresentationFormat>Широкоэкранный</PresentationFormat>
  <Paragraphs>199</Paragraphs>
  <Slides>26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26</vt:i4>
      </vt:variant>
    </vt:vector>
  </HeadingPairs>
  <TitlesOfParts>
    <vt:vector size="31" baseType="lpstr">
      <vt:lpstr>Arial</vt:lpstr>
      <vt:lpstr>Calibri</vt:lpstr>
      <vt:lpstr>Calibri Light</vt:lpstr>
      <vt:lpstr>Cambria Math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Пользователь Windows</dc:creator>
  <cp:lastModifiedBy>Максим</cp:lastModifiedBy>
  <cp:revision>179</cp:revision>
  <dcterms:created xsi:type="dcterms:W3CDTF">2018-10-31T17:08:02Z</dcterms:created>
  <dcterms:modified xsi:type="dcterms:W3CDTF">2024-02-19T09:11:33Z</dcterms:modified>
</cp:coreProperties>
</file>